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56" r:id="rId2"/>
    <p:sldId id="332" r:id="rId3"/>
    <p:sldId id="257" r:id="rId4"/>
    <p:sldId id="334" r:id="rId5"/>
    <p:sldId id="337" r:id="rId6"/>
    <p:sldId id="342" r:id="rId7"/>
    <p:sldId id="338" r:id="rId8"/>
    <p:sldId id="339" r:id="rId9"/>
    <p:sldId id="340" r:id="rId10"/>
    <p:sldId id="333" r:id="rId11"/>
    <p:sldId id="258" r:id="rId12"/>
    <p:sldId id="259" r:id="rId13"/>
    <p:sldId id="341" r:id="rId14"/>
    <p:sldId id="260" r:id="rId15"/>
    <p:sldId id="271" r:id="rId16"/>
    <p:sldId id="261" r:id="rId17"/>
    <p:sldId id="343" r:id="rId18"/>
    <p:sldId id="262" r:id="rId19"/>
    <p:sldId id="344" r:id="rId20"/>
    <p:sldId id="263" r:id="rId21"/>
    <p:sldId id="264" r:id="rId22"/>
    <p:sldId id="265" r:id="rId23"/>
    <p:sldId id="266" r:id="rId24"/>
    <p:sldId id="267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68" r:id="rId34"/>
    <p:sldId id="269" r:id="rId35"/>
    <p:sldId id="280" r:id="rId36"/>
    <p:sldId id="281" r:id="rId37"/>
    <p:sldId id="282" r:id="rId38"/>
    <p:sldId id="283" r:id="rId39"/>
    <p:sldId id="288" r:id="rId40"/>
    <p:sldId id="286" r:id="rId41"/>
    <p:sldId id="284" r:id="rId42"/>
    <p:sldId id="287" r:id="rId43"/>
    <p:sldId id="292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291" r:id="rId54"/>
    <p:sldId id="293" r:id="rId55"/>
    <p:sldId id="294" r:id="rId56"/>
    <p:sldId id="295" r:id="rId57"/>
    <p:sldId id="296" r:id="rId58"/>
    <p:sldId id="297" r:id="rId59"/>
    <p:sldId id="315" r:id="rId60"/>
    <p:sldId id="298" r:id="rId61"/>
    <p:sldId id="319" r:id="rId62"/>
    <p:sldId id="316" r:id="rId63"/>
    <p:sldId id="317" r:id="rId64"/>
    <p:sldId id="318" r:id="rId65"/>
    <p:sldId id="300" r:id="rId66"/>
    <p:sldId id="299" r:id="rId67"/>
    <p:sldId id="320" r:id="rId68"/>
    <p:sldId id="321" r:id="rId69"/>
    <p:sldId id="322" r:id="rId70"/>
    <p:sldId id="323" r:id="rId71"/>
    <p:sldId id="324" r:id="rId72"/>
    <p:sldId id="328" r:id="rId73"/>
    <p:sldId id="327" r:id="rId74"/>
    <p:sldId id="329" r:id="rId75"/>
    <p:sldId id="330" r:id="rId76"/>
    <p:sldId id="301" r:id="rId77"/>
    <p:sldId id="331" r:id="rId78"/>
    <p:sldId id="302" r:id="rId79"/>
    <p:sldId id="304" r:id="rId80"/>
    <p:sldId id="303" r:id="rId81"/>
    <p:sldId id="30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14A46-7BD5-486C-9BFA-E31348769C56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78B43-F581-4A97-B427-132EB1CFB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06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94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9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22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11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71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12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6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28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3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56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03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89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34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2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74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34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19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2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55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74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48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80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90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45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47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7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96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62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7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88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2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2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5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0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6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80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7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698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6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179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99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73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6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67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7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7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8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02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CFF67C-2D97-41D1-9B72-395E7E62FE49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4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269233"/>
          </a:xfrm>
        </p:spPr>
        <p:txBody>
          <a:bodyPr/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Scholar Management Application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40364"/>
            <a:ext cx="9144000" cy="3251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Presented</a:t>
            </a:r>
            <a:r>
              <a:rPr lang="en-US" dirty="0" smtClean="0"/>
              <a:t> By</a:t>
            </a:r>
          </a:p>
          <a:p>
            <a:r>
              <a:rPr lang="en-US" dirty="0" smtClean="0"/>
              <a:t>A. </a:t>
            </a:r>
            <a:r>
              <a:rPr lang="en-US" dirty="0" err="1" smtClean="0"/>
              <a:t>Akhil</a:t>
            </a:r>
            <a:r>
              <a:rPr lang="en-US" dirty="0" smtClean="0"/>
              <a:t>.</a:t>
            </a:r>
          </a:p>
          <a:p>
            <a:r>
              <a:rPr lang="en-US" dirty="0" smtClean="0"/>
              <a:t>Y. Surya Prakash.</a:t>
            </a:r>
            <a:endParaRPr lang="en-US" dirty="0"/>
          </a:p>
          <a:p>
            <a:r>
              <a:rPr lang="en-US" dirty="0" smtClean="0"/>
              <a:t>M. </a:t>
            </a:r>
            <a:r>
              <a:rPr lang="en-US" dirty="0" err="1" smtClean="0"/>
              <a:t>Ishwarya</a:t>
            </a:r>
            <a:r>
              <a:rPr lang="en-US" dirty="0" smtClean="0"/>
              <a:t>.</a:t>
            </a:r>
          </a:p>
          <a:p>
            <a:r>
              <a:rPr lang="en-US" dirty="0" smtClean="0"/>
              <a:t>P. Vaishnavi.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Project Overview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Scholar Management </a:t>
            </a:r>
            <a:r>
              <a:rPr lang="en-US" dirty="0"/>
              <a:t>Application consists of </a:t>
            </a:r>
            <a:r>
              <a:rPr lang="en-US" dirty="0" smtClean="0"/>
              <a:t>Modules-Add Scholar, </a:t>
            </a:r>
            <a:r>
              <a:rPr lang="en-US" dirty="0"/>
              <a:t>show </a:t>
            </a:r>
            <a:r>
              <a:rPr lang="en-US" dirty="0" smtClean="0"/>
              <a:t>all Scholar, </a:t>
            </a:r>
            <a:r>
              <a:rPr lang="en-US" dirty="0"/>
              <a:t>Get the </a:t>
            </a:r>
            <a:r>
              <a:rPr lang="en-US" dirty="0" smtClean="0"/>
              <a:t>Scholar based </a:t>
            </a:r>
            <a:r>
              <a:rPr lang="en-US" dirty="0"/>
              <a:t>on </a:t>
            </a:r>
            <a:r>
              <a:rPr lang="en-US" dirty="0" smtClean="0"/>
              <a:t>the Id, Delete Scholar, </a:t>
            </a:r>
            <a:r>
              <a:rPr lang="en-US" dirty="0"/>
              <a:t>Update </a:t>
            </a:r>
            <a:r>
              <a:rPr lang="en-US" dirty="0" smtClean="0"/>
              <a:t>Scholar and </a:t>
            </a:r>
            <a:r>
              <a:rPr lang="en-US" dirty="0"/>
              <a:t>Exit. Each module runs accordingly as the user want to function the application</a:t>
            </a:r>
            <a:r>
              <a:rPr lang="en-US" dirty="0" smtClean="0"/>
              <a:t>.</a:t>
            </a:r>
          </a:p>
          <a:p>
            <a:r>
              <a:rPr lang="en-US" dirty="0"/>
              <a:t>This application helps the user to make the list of </a:t>
            </a:r>
            <a:r>
              <a:rPr lang="en-US" dirty="0" smtClean="0"/>
              <a:t>scholars including </a:t>
            </a:r>
            <a:r>
              <a:rPr lang="en-US" dirty="0"/>
              <a:t>their details in the database and they will be able to recollect details as required for them and store them Successfully. Maintenance of the application is too easy.</a:t>
            </a:r>
          </a:p>
        </p:txBody>
      </p:sp>
    </p:spTree>
    <p:extLst>
      <p:ext uri="{BB962C8B-B14F-4D97-AF65-F5344CB8AC3E}">
        <p14:creationId xmlns:p14="http://schemas.microsoft.com/office/powerpoint/2010/main" val="45477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Modules in Scholar Management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Adding the </a:t>
            </a:r>
            <a:r>
              <a:rPr lang="en-US" dirty="0" smtClean="0"/>
              <a:t>Scholar in </a:t>
            </a:r>
            <a:r>
              <a:rPr lang="en-US" dirty="0"/>
              <a:t>Application</a:t>
            </a:r>
            <a:r>
              <a:rPr lang="en-US" dirty="0" smtClean="0"/>
              <a:t>.</a:t>
            </a:r>
          </a:p>
          <a:p>
            <a:r>
              <a:rPr lang="en-US" dirty="0"/>
              <a:t>Showing all </a:t>
            </a:r>
            <a:r>
              <a:rPr lang="en-US" dirty="0" smtClean="0"/>
              <a:t>Scholar of </a:t>
            </a:r>
            <a:r>
              <a:rPr lang="en-US" dirty="0"/>
              <a:t>Application</a:t>
            </a:r>
            <a:r>
              <a:rPr lang="en-US" dirty="0" smtClean="0"/>
              <a:t>.</a:t>
            </a:r>
          </a:p>
          <a:p>
            <a:r>
              <a:rPr lang="en-US" dirty="0"/>
              <a:t>Getting </a:t>
            </a:r>
            <a:r>
              <a:rPr lang="en-US" dirty="0" smtClean="0"/>
              <a:t>Scholar by </a:t>
            </a:r>
            <a:r>
              <a:rPr lang="en-US" dirty="0"/>
              <a:t>their Identity</a:t>
            </a:r>
            <a:r>
              <a:rPr lang="en-US" dirty="0" smtClean="0"/>
              <a:t>.</a:t>
            </a:r>
          </a:p>
          <a:p>
            <a:r>
              <a:rPr lang="en-US" dirty="0"/>
              <a:t>Deletion </a:t>
            </a:r>
            <a:r>
              <a:rPr lang="en-US" dirty="0" smtClean="0"/>
              <a:t>of Scholar details.</a:t>
            </a:r>
          </a:p>
          <a:p>
            <a:r>
              <a:rPr lang="en-US" dirty="0"/>
              <a:t>Updating the </a:t>
            </a:r>
            <a:r>
              <a:rPr lang="en-US" dirty="0" smtClean="0"/>
              <a:t>Scholar details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370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420" y="344823"/>
            <a:ext cx="9601196" cy="1303867"/>
          </a:xfrm>
        </p:spPr>
        <p:txBody>
          <a:bodyPr/>
          <a:lstStyle/>
          <a:p>
            <a:r>
              <a:rPr lang="en-US" dirty="0" smtClean="0"/>
              <a:t>Application Database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4618" y="1773381"/>
            <a:ext cx="9688946" cy="383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42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420" y="344823"/>
            <a:ext cx="9601196" cy="1303867"/>
          </a:xfrm>
        </p:spPr>
        <p:txBody>
          <a:bodyPr/>
          <a:lstStyle/>
          <a:p>
            <a:r>
              <a:rPr lang="en-US" smtClean="0"/>
              <a:t>Database Entity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769716" y="3728893"/>
            <a:ext cx="1784350" cy="838200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Scholar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4"/>
          <p:cNvSpPr>
            <a:spLocks noChangeShapeType="1"/>
          </p:cNvSpPr>
          <p:nvPr/>
        </p:nvSpPr>
        <p:spPr bwMode="auto">
          <a:xfrm>
            <a:off x="6545119" y="4544868"/>
            <a:ext cx="1342736" cy="3937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3"/>
          <p:cNvSpPr>
            <a:spLocks noChangeShapeType="1"/>
          </p:cNvSpPr>
          <p:nvPr/>
        </p:nvSpPr>
        <p:spPr bwMode="auto">
          <a:xfrm flipH="1">
            <a:off x="3435927" y="4544868"/>
            <a:ext cx="1333789" cy="74756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7419686" y="4918652"/>
            <a:ext cx="1257300" cy="46355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ID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Oval 1"/>
          <p:cNvSpPr>
            <a:spLocks noChangeArrowheads="1"/>
          </p:cNvSpPr>
          <p:nvPr/>
        </p:nvSpPr>
        <p:spPr bwMode="auto">
          <a:xfrm>
            <a:off x="2826328" y="5150427"/>
            <a:ext cx="1073150" cy="508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Location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429163" y="29002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2429163" y="3357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AutoShape 3"/>
          <p:cNvSpPr>
            <a:spLocks noChangeShapeType="1"/>
          </p:cNvSpPr>
          <p:nvPr/>
        </p:nvSpPr>
        <p:spPr bwMode="auto">
          <a:xfrm flipH="1" flipV="1">
            <a:off x="3149600" y="3260437"/>
            <a:ext cx="1620115" cy="468456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"/>
          <p:cNvSpPr>
            <a:spLocks noChangeArrowheads="1"/>
          </p:cNvSpPr>
          <p:nvPr/>
        </p:nvSpPr>
        <p:spPr bwMode="auto">
          <a:xfrm>
            <a:off x="2252807" y="2904835"/>
            <a:ext cx="1073150" cy="508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latin typeface="Arial" panose="020B0604020202020204" pitchFamily="34" charset="0"/>
              </a:rPr>
              <a:t>Name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Oval 1"/>
          <p:cNvSpPr>
            <a:spLocks noChangeArrowheads="1"/>
          </p:cNvSpPr>
          <p:nvPr/>
        </p:nvSpPr>
        <p:spPr bwMode="auto">
          <a:xfrm>
            <a:off x="8229023" y="2790681"/>
            <a:ext cx="1073150" cy="508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err="1" smtClean="0">
                <a:latin typeface="Arial" panose="020B0604020202020204" pitchFamily="34" charset="0"/>
              </a:rPr>
              <a:t>SapId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4"/>
          <p:cNvSpPr>
            <a:spLocks noChangeShapeType="1"/>
          </p:cNvSpPr>
          <p:nvPr/>
        </p:nvSpPr>
        <p:spPr bwMode="auto">
          <a:xfrm flipV="1">
            <a:off x="6545119" y="3125643"/>
            <a:ext cx="1749135" cy="6032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/>
          <p:cNvCxnSpPr>
            <a:stCxn id="7" idx="3"/>
          </p:cNvCxnSpPr>
          <p:nvPr/>
        </p:nvCxnSpPr>
        <p:spPr>
          <a:xfrm>
            <a:off x="6554066" y="4147993"/>
            <a:ext cx="1832552" cy="17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405091" y="3814618"/>
            <a:ext cx="1496291" cy="7524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2" y="-563418"/>
            <a:ext cx="9601196" cy="284941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Source Code : HCL.java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827" b="-1"/>
          <a:stretch/>
        </p:blipFill>
        <p:spPr>
          <a:xfrm>
            <a:off x="1101437" y="1265382"/>
            <a:ext cx="8236525" cy="4434464"/>
          </a:xfrm>
        </p:spPr>
      </p:pic>
      <p:sp>
        <p:nvSpPr>
          <p:cNvPr id="6" name="Minus 5"/>
          <p:cNvSpPr/>
          <p:nvPr/>
        </p:nvSpPr>
        <p:spPr>
          <a:xfrm>
            <a:off x="8496163" y="2008908"/>
            <a:ext cx="2818382" cy="9144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5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5" y="1533236"/>
            <a:ext cx="8091053" cy="46643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5321" y="898297"/>
            <a:ext cx="6232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</p:spTree>
    <p:extLst>
      <p:ext uri="{BB962C8B-B14F-4D97-AF65-F5344CB8AC3E}">
        <p14:creationId xmlns:p14="http://schemas.microsoft.com/office/powerpoint/2010/main" val="391408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7" y="1396846"/>
            <a:ext cx="8248073" cy="47638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73649" y="750515"/>
            <a:ext cx="6139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</p:spTree>
    <p:extLst>
      <p:ext uri="{BB962C8B-B14F-4D97-AF65-F5344CB8AC3E}">
        <p14:creationId xmlns:p14="http://schemas.microsoft.com/office/powerpoint/2010/main" val="58500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3649" y="750515"/>
            <a:ext cx="61398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Source Code : </a:t>
            </a:r>
            <a:r>
              <a:rPr lang="en-US" sz="3200" dirty="0" smtClean="0">
                <a:solidFill>
                  <a:srgbClr val="FF0000"/>
                </a:solidFill>
              </a:rPr>
              <a:t>HCL.java Version 2.0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6" y="1415318"/>
            <a:ext cx="8913090" cy="466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64" y="1679718"/>
            <a:ext cx="10363200" cy="44162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47082" y="805934"/>
            <a:ext cx="4497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</p:spTree>
    <p:extLst>
      <p:ext uri="{BB962C8B-B14F-4D97-AF65-F5344CB8AC3E}">
        <p14:creationId xmlns:p14="http://schemas.microsoft.com/office/powerpoint/2010/main" val="28147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0791" y="685861"/>
            <a:ext cx="6632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</a:t>
            </a:r>
            <a:r>
              <a:rPr lang="en-US" sz="3600" dirty="0" smtClean="0">
                <a:solidFill>
                  <a:srgbClr val="FF0000"/>
                </a:solidFill>
              </a:rPr>
              <a:t>HCL.java Version 2.0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1452265"/>
            <a:ext cx="10196945" cy="46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269233"/>
          </a:xfrm>
        </p:spPr>
        <p:txBody>
          <a:bodyPr/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Contents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40364"/>
            <a:ext cx="9144000" cy="32512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Test Plan</a:t>
            </a:r>
          </a:p>
          <a:p>
            <a:r>
              <a:rPr lang="en-US" dirty="0" smtClean="0"/>
              <a:t>Reference Document</a:t>
            </a:r>
          </a:p>
          <a:p>
            <a:r>
              <a:rPr lang="en-US" dirty="0" smtClean="0"/>
              <a:t>Console Project </a:t>
            </a:r>
          </a:p>
          <a:p>
            <a:r>
              <a:rPr lang="en-US" dirty="0" smtClean="0"/>
              <a:t>Automation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57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2" y="1708727"/>
            <a:ext cx="7518400" cy="43780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6850" y="805934"/>
            <a:ext cx="4497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</p:spTree>
    <p:extLst>
      <p:ext uri="{BB962C8B-B14F-4D97-AF65-F5344CB8AC3E}">
        <p14:creationId xmlns:p14="http://schemas.microsoft.com/office/powerpoint/2010/main" val="21165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10959" y="695098"/>
            <a:ext cx="4497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4" y="1341429"/>
            <a:ext cx="10455563" cy="47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46" y="1468582"/>
            <a:ext cx="8478981" cy="46181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32632" y="796698"/>
            <a:ext cx="4497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</p:spTree>
    <p:extLst>
      <p:ext uri="{BB962C8B-B14F-4D97-AF65-F5344CB8AC3E}">
        <p14:creationId xmlns:p14="http://schemas.microsoft.com/office/powerpoint/2010/main" val="34890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74" y="83127"/>
            <a:ext cx="9601196" cy="173181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Source Code : DBConnection.java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1496290"/>
            <a:ext cx="9679710" cy="4507345"/>
          </a:xfrm>
        </p:spPr>
      </p:pic>
    </p:spTree>
    <p:extLst>
      <p:ext uri="{BB962C8B-B14F-4D97-AF65-F5344CB8AC3E}">
        <p14:creationId xmlns:p14="http://schemas.microsoft.com/office/powerpoint/2010/main" val="354766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4" y="1468583"/>
            <a:ext cx="8432800" cy="45904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26831" y="704334"/>
            <a:ext cx="6325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DBConnection.java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49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-332508"/>
            <a:ext cx="9601196" cy="255847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Source Code : Scholar.java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36" y="1496291"/>
            <a:ext cx="9652000" cy="4575897"/>
          </a:xfrm>
        </p:spPr>
      </p:pic>
    </p:spTree>
    <p:extLst>
      <p:ext uri="{BB962C8B-B14F-4D97-AF65-F5344CB8AC3E}">
        <p14:creationId xmlns:p14="http://schemas.microsoft.com/office/powerpoint/2010/main" val="263661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09" y="1644072"/>
            <a:ext cx="8312727" cy="44519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8913" y="685861"/>
            <a:ext cx="48974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47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55" y="1782618"/>
            <a:ext cx="7878618" cy="41324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5636" y="750517"/>
            <a:ext cx="6918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045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6" y="1671782"/>
            <a:ext cx="8137235" cy="45165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39203" y="842880"/>
            <a:ext cx="48974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6922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-480290"/>
            <a:ext cx="9601196" cy="276167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Source Code : ScholarDao.java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73" y="1431636"/>
            <a:ext cx="9670472" cy="4590473"/>
          </a:xfrm>
        </p:spPr>
      </p:pic>
    </p:spTree>
    <p:extLst>
      <p:ext uri="{BB962C8B-B14F-4D97-AF65-F5344CB8AC3E}">
        <p14:creationId xmlns:p14="http://schemas.microsoft.com/office/powerpoint/2010/main" val="299235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Test Plan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09" y="2041237"/>
            <a:ext cx="10353964" cy="40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37" y="1708727"/>
            <a:ext cx="8571345" cy="44149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1967" y="732043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15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5" y="1893455"/>
            <a:ext cx="8562109" cy="41194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44800" y="1016001"/>
            <a:ext cx="7084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22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8" y="1773381"/>
            <a:ext cx="9642764" cy="43318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24476" y="824408"/>
            <a:ext cx="6018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347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36" y="1708727"/>
            <a:ext cx="8804564" cy="43687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01598" y="768989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21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3" y="1350665"/>
            <a:ext cx="8063344" cy="46714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48621" y="787462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211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73" y="1403927"/>
            <a:ext cx="7518400" cy="4756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6623" y="757596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28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14764"/>
            <a:ext cx="9134763" cy="4643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99968" y="926007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934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05" y="1563102"/>
            <a:ext cx="9232586" cy="4440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2404" y="916770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16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-277090"/>
            <a:ext cx="9601196" cy="234603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Source Code : ScholarDaoInterface.java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1588655"/>
            <a:ext cx="9642764" cy="4248727"/>
          </a:xfrm>
        </p:spPr>
      </p:pic>
    </p:spTree>
    <p:extLst>
      <p:ext uri="{BB962C8B-B14F-4D97-AF65-F5344CB8AC3E}">
        <p14:creationId xmlns:p14="http://schemas.microsoft.com/office/powerpoint/2010/main" val="273645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581" y="722822"/>
            <a:ext cx="7423725" cy="5172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Console View: Adding Scholar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35362"/>
              </p:ext>
            </p:extLst>
          </p:nvPr>
        </p:nvGraphicFramePr>
        <p:xfrm>
          <a:off x="1103056" y="1399361"/>
          <a:ext cx="33528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566709196"/>
                    </a:ext>
                  </a:extLst>
                </a:gridCol>
              </a:tblGrid>
              <a:tr h="360989">
                <a:tc>
                  <a:txBody>
                    <a:bodyPr/>
                    <a:lstStyle/>
                    <a:p>
                      <a:r>
                        <a:rPr lang="en-US" sz="18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Entering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Valid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Details of module:</a:t>
                      </a:r>
                      <a:endParaRPr lang="en-US" sz="1800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245655"/>
                  </a:ext>
                </a:extLst>
              </a:tr>
            </a:tbl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23" y="2833688"/>
            <a:ext cx="621641" cy="749300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65" y="2002422"/>
            <a:ext cx="4495798" cy="3749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493005"/>
              </p:ext>
            </p:extLst>
          </p:nvPr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45191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5311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852135"/>
              </p:ext>
            </p:extLst>
          </p:nvPr>
        </p:nvGraphicFramePr>
        <p:xfrm>
          <a:off x="6373090" y="1394281"/>
          <a:ext cx="2964873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4873">
                  <a:extLst>
                    <a:ext uri="{9D8B030D-6E8A-4147-A177-3AD203B41FA5}">
                      <a16:colId xmlns:a16="http://schemas.microsoft.com/office/drawing/2014/main" val="2909441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Entering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Invalid choice of module: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80545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23" y="1993186"/>
            <a:ext cx="4687599" cy="410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Connector 12"/>
          <p:cNvCxnSpPr/>
          <p:nvPr/>
        </p:nvCxnSpPr>
        <p:spPr>
          <a:xfrm flipV="1">
            <a:off x="1883061" y="1341390"/>
            <a:ext cx="6594763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18" y="868218"/>
            <a:ext cx="10400145" cy="51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072" y="748147"/>
            <a:ext cx="7626925" cy="4618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Console View: Show All Scholars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7530905"/>
              </p:ext>
            </p:extLst>
          </p:nvPr>
        </p:nvGraphicFramePr>
        <p:xfrm>
          <a:off x="3713018" y="1365972"/>
          <a:ext cx="4562764" cy="472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2764">
                  <a:extLst>
                    <a:ext uri="{9D8B030D-6E8A-4147-A177-3AD203B41FA5}">
                      <a16:colId xmlns:a16="http://schemas.microsoft.com/office/drawing/2014/main" val="974843443"/>
                    </a:ext>
                  </a:extLst>
                </a:gridCol>
              </a:tblGrid>
              <a:tr h="47206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All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scholars details are shown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554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52233"/>
              </p:ext>
            </p:extLst>
          </p:nvPr>
        </p:nvGraphicFramePr>
        <p:xfrm>
          <a:off x="6890327" y="1235355"/>
          <a:ext cx="4063999" cy="665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999">
                  <a:extLst>
                    <a:ext uri="{9D8B030D-6E8A-4147-A177-3AD203B41FA5}">
                      <a16:colId xmlns:a16="http://schemas.microsoft.com/office/drawing/2014/main" val="2493288325"/>
                    </a:ext>
                  </a:extLst>
                </a:gridCol>
              </a:tblGrid>
              <a:tr h="6658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830369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856509" y="1235355"/>
            <a:ext cx="726901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006" y="1838036"/>
            <a:ext cx="4535055" cy="40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29673"/>
            <a:ext cx="8739167" cy="4710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Console View: Get Scholar based on Id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09" y="2170544"/>
            <a:ext cx="4036291" cy="3676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262300"/>
              </p:ext>
            </p:extLst>
          </p:nvPr>
        </p:nvGraphicFramePr>
        <p:xfrm>
          <a:off x="1295402" y="1644074"/>
          <a:ext cx="30918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1872">
                  <a:extLst>
                    <a:ext uri="{9D8B030D-6E8A-4147-A177-3AD203B41FA5}">
                      <a16:colId xmlns:a16="http://schemas.microsoft.com/office/drawing/2014/main" val="3103410179"/>
                    </a:ext>
                  </a:extLst>
                </a:gridCol>
              </a:tblGrid>
              <a:tr h="36021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Entering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Valid id :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22355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906535"/>
              </p:ext>
            </p:extLst>
          </p:nvPr>
        </p:nvGraphicFramePr>
        <p:xfrm>
          <a:off x="6659418" y="1597358"/>
          <a:ext cx="2927928" cy="4429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928">
                  <a:extLst>
                    <a:ext uri="{9D8B030D-6E8A-4147-A177-3AD203B41FA5}">
                      <a16:colId xmlns:a16="http://schemas.microsoft.com/office/drawing/2014/main" val="1961591767"/>
                    </a:ext>
                  </a:extLst>
                </a:gridCol>
              </a:tblGrid>
              <a:tr h="44295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Entering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Invalid id: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221015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1450109" y="1274619"/>
            <a:ext cx="8584460" cy="1847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45" y="2170544"/>
            <a:ext cx="3833092" cy="3786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586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212228"/>
              </p:ext>
            </p:extLst>
          </p:nvPr>
        </p:nvGraphicFramePr>
        <p:xfrm>
          <a:off x="1579416" y="692728"/>
          <a:ext cx="8940802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2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olidFill>
                            <a:srgbClr val="C00000"/>
                          </a:solidFill>
                        </a:rPr>
                        <a:t>Console View:</a:t>
                      </a:r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 Delete</a:t>
                      </a:r>
                      <a:r>
                        <a:rPr lang="en-US" sz="4000" dirty="0" smtClean="0">
                          <a:solidFill>
                            <a:srgbClr val="C00000"/>
                          </a:solidFill>
                        </a:rPr>
                        <a:t> Scholar based on Id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156485"/>
              </p:ext>
            </p:extLst>
          </p:nvPr>
        </p:nvGraphicFramePr>
        <p:xfrm>
          <a:off x="1496290" y="1562021"/>
          <a:ext cx="2817091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7091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Deleting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scholar by valid id 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64938"/>
              </p:ext>
            </p:extLst>
          </p:nvPr>
        </p:nvGraphicFramePr>
        <p:xfrm>
          <a:off x="6936510" y="1591270"/>
          <a:ext cx="2863272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3272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Deleting scholar by Invalid id :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82" y="2161310"/>
            <a:ext cx="3596554" cy="3445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6" y="2079874"/>
            <a:ext cx="3777672" cy="400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1200727" y="1393768"/>
            <a:ext cx="940261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1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418643"/>
              </p:ext>
            </p:extLst>
          </p:nvPr>
        </p:nvGraphicFramePr>
        <p:xfrm>
          <a:off x="1579416" y="692728"/>
          <a:ext cx="8940802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2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olidFill>
                            <a:srgbClr val="C00000"/>
                          </a:solidFill>
                        </a:rPr>
                        <a:t>Console View:</a:t>
                      </a:r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 Update</a:t>
                      </a:r>
                      <a:r>
                        <a:rPr lang="en-US" sz="4000" dirty="0" smtClean="0">
                          <a:solidFill>
                            <a:srgbClr val="C00000"/>
                          </a:solidFill>
                        </a:rPr>
                        <a:t> Scholar based on Id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43437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Updating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scholar by Valid choice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694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Updating scholar by Invalid choice: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6" y="1909147"/>
            <a:ext cx="3325093" cy="392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10" y="1958261"/>
            <a:ext cx="3343275" cy="387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2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609924"/>
              </p:ext>
            </p:extLst>
          </p:nvPr>
        </p:nvGraphicFramePr>
        <p:xfrm>
          <a:off x="1579416" y="692728"/>
          <a:ext cx="8940802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2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olidFill>
                            <a:srgbClr val="C00000"/>
                          </a:solidFill>
                        </a:rPr>
                        <a:t>Console View:</a:t>
                      </a:r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 Exit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576181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Exit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Command by Valid choice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91263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Exit Command by Invalid choice: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0" y="2089422"/>
            <a:ext cx="4810125" cy="371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68" y="2089422"/>
            <a:ext cx="4446732" cy="371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66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4714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Cover Page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72" y="2309090"/>
            <a:ext cx="6640945" cy="2918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5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26696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Test Scenario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" y="1227659"/>
            <a:ext cx="10769600" cy="485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90697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Test Cases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8" y="1393768"/>
            <a:ext cx="10686473" cy="4850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89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90697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Test Cases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145307" y="1402967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4" y="1320800"/>
            <a:ext cx="10640291" cy="492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25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90697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Test Cases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7" y="1393768"/>
            <a:ext cx="10601965" cy="4766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69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4" y="982133"/>
            <a:ext cx="10474037" cy="507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289430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Defect Log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1393769"/>
            <a:ext cx="10584871" cy="457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75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289430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Defect Log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01" y="1742173"/>
            <a:ext cx="8393230" cy="3734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22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182016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RTM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529916" y="1400088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0" y="1562021"/>
            <a:ext cx="8927870" cy="443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9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482962"/>
              </p:ext>
            </p:extLst>
          </p:nvPr>
        </p:nvGraphicFramePr>
        <p:xfrm>
          <a:off x="1847273" y="784322"/>
          <a:ext cx="9873673" cy="767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73673">
                  <a:extLst>
                    <a:ext uri="{9D8B030D-6E8A-4147-A177-3AD203B41FA5}">
                      <a16:colId xmlns:a16="http://schemas.microsoft.com/office/drawing/2014/main" val="762868242"/>
                    </a:ext>
                  </a:extLst>
                </a:gridCol>
              </a:tblGrid>
              <a:tr h="767388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rgbClr val="C00000"/>
                          </a:solidFill>
                        </a:rPr>
                        <a:t>MODULES OF AUTOMATION TESTING</a:t>
                      </a:r>
                      <a:endParaRPr lang="en-US" sz="3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8035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67364"/>
              </p:ext>
            </p:extLst>
          </p:nvPr>
        </p:nvGraphicFramePr>
        <p:xfrm>
          <a:off x="1015999" y="1690255"/>
          <a:ext cx="3796146" cy="352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146">
                  <a:extLst>
                    <a:ext uri="{9D8B030D-6E8A-4147-A177-3AD203B41FA5}">
                      <a16:colId xmlns:a16="http://schemas.microsoft.com/office/drawing/2014/main" val="2839388370"/>
                    </a:ext>
                  </a:extLst>
                </a:gridCol>
              </a:tblGrid>
              <a:tr h="3528290">
                <a:tc>
                  <a:txBody>
                    <a:bodyPr/>
                    <a:lstStyle/>
                    <a:p>
                      <a:pPr rtl="0"/>
                      <a:r>
                        <a:rPr lang="en-US" sz="3200" dirty="0" smtClean="0"/>
                        <a:t>1.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Signing in</a:t>
                      </a:r>
                    </a:p>
                    <a:p>
                      <a:pPr rtl="0"/>
                      <a:r>
                        <a:rPr lang="en-US" sz="3200" dirty="0" smtClean="0"/>
                        <a:t>2.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 Buy option</a:t>
                      </a:r>
                    </a:p>
                    <a:p>
                      <a:pPr rtl="0"/>
                      <a:r>
                        <a:rPr lang="en-US" sz="3200" dirty="0" smtClean="0"/>
                        <a:t>3.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Daily deals</a:t>
                      </a:r>
                    </a:p>
                    <a:p>
                      <a:pPr rtl="0"/>
                      <a:r>
                        <a:rPr lang="en-US" sz="3200" dirty="0" smtClean="0"/>
                        <a:t>4.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Help and contact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821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9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7396"/>
              </p:ext>
            </p:extLst>
          </p:nvPr>
        </p:nvGraphicFramePr>
        <p:xfrm>
          <a:off x="1376219" y="719666"/>
          <a:ext cx="8783782" cy="785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3782">
                  <a:extLst>
                    <a:ext uri="{9D8B030D-6E8A-4147-A177-3AD203B41FA5}">
                      <a16:colId xmlns:a16="http://schemas.microsoft.com/office/drawing/2014/main" val="2825726384"/>
                    </a:ext>
                  </a:extLst>
                </a:gridCol>
              </a:tblGrid>
              <a:tr h="785861"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SPECIFICATIONS</a:t>
                      </a:r>
                      <a:r>
                        <a:rPr lang="en-US" sz="4000" b="0" dirty="0" smtClean="0"/>
                        <a:t> </a:t>
                      </a:r>
                      <a:r>
                        <a:rPr lang="en-US" sz="4000" b="1" dirty="0" smtClean="0"/>
                        <a:t>OF</a:t>
                      </a:r>
                      <a:r>
                        <a:rPr lang="en-US" sz="4000" b="0" dirty="0" smtClean="0"/>
                        <a:t> </a:t>
                      </a:r>
                      <a:r>
                        <a:rPr lang="en-US" sz="4000" b="1" dirty="0" smtClean="0"/>
                        <a:t>PROJECT</a:t>
                      </a:r>
                      <a:endParaRPr lang="en-US" sz="4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8624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53757"/>
              </p:ext>
            </p:extLst>
          </p:nvPr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165618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26737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051296"/>
              </p:ext>
            </p:extLst>
          </p:nvPr>
        </p:nvGraphicFramePr>
        <p:xfrm>
          <a:off x="1616364" y="1801092"/>
          <a:ext cx="8405090" cy="386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5090">
                  <a:extLst>
                    <a:ext uri="{9D8B030D-6E8A-4147-A177-3AD203B41FA5}">
                      <a16:colId xmlns:a16="http://schemas.microsoft.com/office/drawing/2014/main" val="2767717329"/>
                    </a:ext>
                  </a:extLst>
                </a:gridCol>
              </a:tblGrid>
              <a:tr h="3860800">
                <a:tc>
                  <a:txBody>
                    <a:bodyPr/>
                    <a:lstStyle/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1. Page Object Model (POM) without Page Factory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 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2. Reading Data From Excel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 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3. Driven Testing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 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4. Extent Report Generations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 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5. </a:t>
                      </a:r>
                      <a:r>
                        <a:rPr lang="en-US" sz="2400" b="1" dirty="0" err="1" smtClean="0">
                          <a:solidFill>
                            <a:srgbClr val="7030A0"/>
                          </a:solidFill>
                        </a:rPr>
                        <a:t>TestNG</a:t>
                      </a:r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 Frame work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525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0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47415"/>
              </p:ext>
            </p:extLst>
          </p:nvPr>
        </p:nvGraphicFramePr>
        <p:xfrm>
          <a:off x="1366980" y="719666"/>
          <a:ext cx="826654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547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Signing in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37" y="1519136"/>
            <a:ext cx="9900034" cy="4419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42819"/>
              </p:ext>
            </p:extLst>
          </p:nvPr>
        </p:nvGraphicFramePr>
        <p:xfrm>
          <a:off x="1764144" y="691957"/>
          <a:ext cx="8663709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3709">
                  <a:extLst>
                    <a:ext uri="{9D8B030D-6E8A-4147-A177-3AD203B41FA5}">
                      <a16:colId xmlns:a16="http://schemas.microsoft.com/office/drawing/2014/main" val="3447235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Signing in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11227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58" r="20207"/>
          <a:stretch/>
        </p:blipFill>
        <p:spPr>
          <a:xfrm>
            <a:off x="901793" y="1579417"/>
            <a:ext cx="5037189" cy="43528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26" y="1579416"/>
            <a:ext cx="5130550" cy="435281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49816" y="1311564"/>
            <a:ext cx="4621" cy="472901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9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9146"/>
              </p:ext>
            </p:extLst>
          </p:nvPr>
        </p:nvGraphicFramePr>
        <p:xfrm>
          <a:off x="1320798" y="719666"/>
          <a:ext cx="931025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0257">
                  <a:extLst>
                    <a:ext uri="{9D8B030D-6E8A-4147-A177-3AD203B41FA5}">
                      <a16:colId xmlns:a16="http://schemas.microsoft.com/office/drawing/2014/main" val="1050580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Signing in module(Page object)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75104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68" y="1398690"/>
            <a:ext cx="9040487" cy="4744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55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9146"/>
              </p:ext>
            </p:extLst>
          </p:nvPr>
        </p:nvGraphicFramePr>
        <p:xfrm>
          <a:off x="1320798" y="719666"/>
          <a:ext cx="931025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0257">
                  <a:extLst>
                    <a:ext uri="{9D8B030D-6E8A-4147-A177-3AD203B41FA5}">
                      <a16:colId xmlns:a16="http://schemas.microsoft.com/office/drawing/2014/main" val="1050580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Signing in module(Page object)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75104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5" y="1385455"/>
            <a:ext cx="9245600" cy="456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1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782" y="868218"/>
            <a:ext cx="9938327" cy="50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3" t="1685"/>
          <a:stretch/>
        </p:blipFill>
        <p:spPr>
          <a:xfrm>
            <a:off x="921303" y="2044736"/>
            <a:ext cx="10433785" cy="3773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47597"/>
              </p:ext>
            </p:extLst>
          </p:nvPr>
        </p:nvGraphicFramePr>
        <p:xfrm>
          <a:off x="2364509" y="711200"/>
          <a:ext cx="6751782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51782">
                  <a:extLst>
                    <a:ext uri="{9D8B030D-6E8A-4147-A177-3AD203B41FA5}">
                      <a16:colId xmlns:a16="http://schemas.microsoft.com/office/drawing/2014/main" val="1461741294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Extent Report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: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Signing in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6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91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026839"/>
              </p:ext>
            </p:extLst>
          </p:nvPr>
        </p:nvGraphicFramePr>
        <p:xfrm>
          <a:off x="2032000" y="719666"/>
          <a:ext cx="6871855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1855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1" i="1" u="sng" dirty="0" err="1" smtClean="0">
                          <a:solidFill>
                            <a:srgbClr val="C00000"/>
                          </a:solidFill>
                        </a:rPr>
                        <a:t>Emailable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-Report: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Sign in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54" y="1975894"/>
            <a:ext cx="9555691" cy="3843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90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43418"/>
              </p:ext>
            </p:extLst>
          </p:nvPr>
        </p:nvGraphicFramePr>
        <p:xfrm>
          <a:off x="1366980" y="719666"/>
          <a:ext cx="826654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547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Buy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03" y="1644074"/>
            <a:ext cx="9745342" cy="403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4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43418"/>
              </p:ext>
            </p:extLst>
          </p:nvPr>
        </p:nvGraphicFramePr>
        <p:xfrm>
          <a:off x="1366980" y="719666"/>
          <a:ext cx="826654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547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Buy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06" y="1886551"/>
            <a:ext cx="9621903" cy="3878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6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15488"/>
              </p:ext>
            </p:extLst>
          </p:nvPr>
        </p:nvGraphicFramePr>
        <p:xfrm>
          <a:off x="1320798" y="719666"/>
          <a:ext cx="931025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0257">
                  <a:extLst>
                    <a:ext uri="{9D8B030D-6E8A-4147-A177-3AD203B41FA5}">
                      <a16:colId xmlns:a16="http://schemas.microsoft.com/office/drawing/2014/main" val="1050580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Buy module(Page object)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75104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98" y="1533237"/>
            <a:ext cx="9596584" cy="428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88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39" y="2014939"/>
            <a:ext cx="10375061" cy="3471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60428"/>
              </p:ext>
            </p:extLst>
          </p:nvPr>
        </p:nvGraphicFramePr>
        <p:xfrm>
          <a:off x="2364509" y="711200"/>
          <a:ext cx="559723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7236">
                  <a:extLst>
                    <a:ext uri="{9D8B030D-6E8A-4147-A177-3AD203B41FA5}">
                      <a16:colId xmlns:a16="http://schemas.microsoft.com/office/drawing/2014/main" val="1461741294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Extent Report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: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Buy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6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82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927" y="1920008"/>
            <a:ext cx="9217891" cy="375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428790"/>
              </p:ext>
            </p:extLst>
          </p:nvPr>
        </p:nvGraphicFramePr>
        <p:xfrm>
          <a:off x="2032000" y="719666"/>
          <a:ext cx="6871855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1855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1" i="1" u="sng" dirty="0" err="1" smtClean="0">
                          <a:solidFill>
                            <a:srgbClr val="C00000"/>
                          </a:solidFill>
                        </a:rPr>
                        <a:t>Emailable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-Report: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Buy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5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64587"/>
              </p:ext>
            </p:extLst>
          </p:nvPr>
        </p:nvGraphicFramePr>
        <p:xfrm>
          <a:off x="1366980" y="719666"/>
          <a:ext cx="8866911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66911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Daily Deals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057291"/>
            <a:ext cx="10215418" cy="367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2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64587"/>
              </p:ext>
            </p:extLst>
          </p:nvPr>
        </p:nvGraphicFramePr>
        <p:xfrm>
          <a:off x="1366980" y="719666"/>
          <a:ext cx="8866911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66911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Daily Deals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13" y="1754910"/>
            <a:ext cx="10053093" cy="411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1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2366"/>
              </p:ext>
            </p:extLst>
          </p:nvPr>
        </p:nvGraphicFramePr>
        <p:xfrm>
          <a:off x="1320798" y="719666"/>
          <a:ext cx="986443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4438">
                  <a:extLst>
                    <a:ext uri="{9D8B030D-6E8A-4147-A177-3AD203B41FA5}">
                      <a16:colId xmlns:a16="http://schemas.microsoft.com/office/drawing/2014/main" val="1050580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Daily Deals module(Page object)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75104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27" y="1819563"/>
            <a:ext cx="10076872" cy="4036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076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Reference Document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059709"/>
            <a:ext cx="1041861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261564"/>
              </p:ext>
            </p:extLst>
          </p:nvPr>
        </p:nvGraphicFramePr>
        <p:xfrm>
          <a:off x="2364509" y="711200"/>
          <a:ext cx="7084292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4292">
                  <a:extLst>
                    <a:ext uri="{9D8B030D-6E8A-4147-A177-3AD203B41FA5}">
                      <a16:colId xmlns:a16="http://schemas.microsoft.com/office/drawing/2014/main" val="1461741294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Extent Report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: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Daily Deals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6294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60" y="1886552"/>
            <a:ext cx="9933821" cy="3760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8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50930"/>
              </p:ext>
            </p:extLst>
          </p:nvPr>
        </p:nvGraphicFramePr>
        <p:xfrm>
          <a:off x="2032000" y="719666"/>
          <a:ext cx="7860145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0145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1" i="1" u="sng" dirty="0" err="1" smtClean="0">
                          <a:solidFill>
                            <a:srgbClr val="C00000"/>
                          </a:solidFill>
                        </a:rPr>
                        <a:t>Emailable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-Report: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Daily Deals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53" y="2064056"/>
            <a:ext cx="9051637" cy="3527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099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586266"/>
              </p:ext>
            </p:extLst>
          </p:nvPr>
        </p:nvGraphicFramePr>
        <p:xfrm>
          <a:off x="840510" y="719666"/>
          <a:ext cx="1048327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83272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32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32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Help and contact module(main)</a:t>
                      </a:r>
                      <a:endParaRPr lang="en-US" sz="32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54" y="1948874"/>
            <a:ext cx="10076873" cy="380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84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494570"/>
              </p:ext>
            </p:extLst>
          </p:nvPr>
        </p:nvGraphicFramePr>
        <p:xfrm>
          <a:off x="886692" y="719666"/>
          <a:ext cx="1043709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7090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Help and contact module(Page Objects)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8" y="1764145"/>
            <a:ext cx="9836728" cy="3985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03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513259"/>
              </p:ext>
            </p:extLst>
          </p:nvPr>
        </p:nvGraphicFramePr>
        <p:xfrm>
          <a:off x="1902691" y="683490"/>
          <a:ext cx="8248074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8074">
                  <a:extLst>
                    <a:ext uri="{9D8B030D-6E8A-4147-A177-3AD203B41FA5}">
                      <a16:colId xmlns:a16="http://schemas.microsoft.com/office/drawing/2014/main" val="1461741294"/>
                    </a:ext>
                  </a:extLst>
                </a:gridCol>
              </a:tblGrid>
              <a:tr h="566189">
                <a:tc>
                  <a:txBody>
                    <a:bodyPr/>
                    <a:lstStyle/>
                    <a:p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Extent Report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: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Help and contact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6294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67" y="1939636"/>
            <a:ext cx="9964303" cy="354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9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23127"/>
              </p:ext>
            </p:extLst>
          </p:nvPr>
        </p:nvGraphicFramePr>
        <p:xfrm>
          <a:off x="1597893" y="701963"/>
          <a:ext cx="915323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3236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389928">
                <a:tc>
                  <a:txBody>
                    <a:bodyPr/>
                    <a:lstStyle/>
                    <a:p>
                      <a:r>
                        <a:rPr lang="en-US" sz="3600" b="1" i="1" u="sng" dirty="0" err="1" smtClean="0">
                          <a:solidFill>
                            <a:srgbClr val="C00000"/>
                          </a:solidFill>
                        </a:rPr>
                        <a:t>Emailable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-Report: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Help and contact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74"/>
          <a:stretch/>
        </p:blipFill>
        <p:spPr>
          <a:xfrm>
            <a:off x="1265382" y="1812156"/>
            <a:ext cx="9707418" cy="3750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54" y="1487055"/>
            <a:ext cx="9679710" cy="4507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151837"/>
              </p:ext>
            </p:extLst>
          </p:nvPr>
        </p:nvGraphicFramePr>
        <p:xfrm>
          <a:off x="3315856" y="535708"/>
          <a:ext cx="5144652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4652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628073">
                <a:tc>
                  <a:txBody>
                    <a:bodyPr/>
                    <a:lstStyle/>
                    <a:p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Source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-code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testing.xml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4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785903"/>
              </p:ext>
            </p:extLst>
          </p:nvPr>
        </p:nvGraphicFramePr>
        <p:xfrm>
          <a:off x="2706257" y="628072"/>
          <a:ext cx="6086762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6762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389928">
                <a:tc>
                  <a:txBody>
                    <a:bodyPr/>
                    <a:lstStyle/>
                    <a:p>
                      <a:r>
                        <a:rPr lang="en-US" sz="3600" b="1" i="1" u="sng" dirty="0" err="1" smtClean="0">
                          <a:solidFill>
                            <a:srgbClr val="C00000"/>
                          </a:solidFill>
                        </a:rPr>
                        <a:t>Emailable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-Report: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testing.xml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90" y="1268152"/>
            <a:ext cx="9304475" cy="11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384" y="2537098"/>
            <a:ext cx="4396508" cy="359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24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721" y="1932862"/>
            <a:ext cx="36182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GitHub link: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04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93579" y="2967335"/>
            <a:ext cx="3404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you. 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55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656" y="982132"/>
            <a:ext cx="10150762" cy="50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3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236" y="905164"/>
            <a:ext cx="10123055" cy="50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5094</TotalTime>
  <Words>637</Words>
  <Application>Microsoft Office PowerPoint</Application>
  <PresentationFormat>Widescreen</PresentationFormat>
  <Paragraphs>168</Paragraphs>
  <Slides>81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Cambria Math</vt:lpstr>
      <vt:lpstr>Garamond</vt:lpstr>
      <vt:lpstr>Imprint MT Shadow</vt:lpstr>
      <vt:lpstr>Lucida Sans Unicode</vt:lpstr>
      <vt:lpstr>Times New Roman</vt:lpstr>
      <vt:lpstr>Organic</vt:lpstr>
      <vt:lpstr>Scholar Management Application</vt:lpstr>
      <vt:lpstr>Contents</vt:lpstr>
      <vt:lpstr>Test Plan</vt:lpstr>
      <vt:lpstr>PowerPoint Presentation</vt:lpstr>
      <vt:lpstr>PowerPoint Presentation</vt:lpstr>
      <vt:lpstr>PowerPoint Presentation</vt:lpstr>
      <vt:lpstr>Reference Document</vt:lpstr>
      <vt:lpstr>PowerPoint Presentation</vt:lpstr>
      <vt:lpstr>PowerPoint Presentation</vt:lpstr>
      <vt:lpstr>Project Overview</vt:lpstr>
      <vt:lpstr>Modules in Scholar Management</vt:lpstr>
      <vt:lpstr>Application Database</vt:lpstr>
      <vt:lpstr>Database Entity Diagram</vt:lpstr>
      <vt:lpstr>Source Code : HCL.java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 : DBConnection.java</vt:lpstr>
      <vt:lpstr>PowerPoint Presentation</vt:lpstr>
      <vt:lpstr>Source Code : Scholar.java</vt:lpstr>
      <vt:lpstr>PowerPoint Presentation</vt:lpstr>
      <vt:lpstr>PowerPoint Presentation</vt:lpstr>
      <vt:lpstr>PowerPoint Presentation</vt:lpstr>
      <vt:lpstr>Source Code : ScholarDao.java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 : ScholarDaoInterface.java</vt:lpstr>
      <vt:lpstr>Console View: Adding Scholar</vt:lpstr>
      <vt:lpstr>Console View: Show All Scholars</vt:lpstr>
      <vt:lpstr>Console View: Get Scholar based on 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Scholar Management Application</dc:title>
  <dc:creator>Posu Vaishnavi</dc:creator>
  <cp:lastModifiedBy>Amgoth Akhil</cp:lastModifiedBy>
  <cp:revision>83</cp:revision>
  <dcterms:created xsi:type="dcterms:W3CDTF">2023-01-29T12:30:03Z</dcterms:created>
  <dcterms:modified xsi:type="dcterms:W3CDTF">2023-02-06T05:30:38Z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fbb34f1f-bc65-4f78-88c7-fddccb80093e</vt:lpwstr>
  </property>
  <property fmtid="{D5CDD505-2E9C-101B-9397-08002B2CF9AE}" pid="3" name="HCLClassification">
    <vt:lpwstr>HCL_Cla5s_Publ1c</vt:lpwstr>
  </property>
  <property fmtid="{D5CDD505-2E9C-101B-9397-08002B2CF9AE}" pid="4" name="HCLClassD6">
    <vt:lpwstr>False</vt:lpwstr>
  </property>
</Properties>
</file>